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3" r:id="rId5"/>
    <p:sldId id="264" r:id="rId6"/>
    <p:sldId id="259" r:id="rId7"/>
    <p:sldId id="260" r:id="rId8"/>
    <p:sldId id="261" r:id="rId9"/>
    <p:sldId id="262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6"/>
    <p:restoredTop sz="94718"/>
  </p:normalViewPr>
  <p:slideViewPr>
    <p:cSldViewPr snapToGrid="0" snapToObjects="1" showGuides="1">
      <p:cViewPr varScale="1">
        <p:scale>
          <a:sx n="112" d="100"/>
          <a:sy n="112" d="100"/>
        </p:scale>
        <p:origin x="49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74E0B9-8C20-2943-9BAF-E20513725D2A}" type="datetimeFigureOut">
              <a:rPr lang="es-ES_tradnl" smtClean="0"/>
              <a:t>29/8/22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5C666A-A24A-2B42-B971-86334527248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81792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C666A-A24A-2B42-B971-863345272484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01093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00DFCB-3609-AD4B-A872-2D79D0F99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ECE1019-C31A-AB4E-AEE0-0517A28D6A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4A5000-2EDB-B643-8729-5F055AA5C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3E2A5-5090-CF40-BD0B-84F1C722DBCB}" type="datetimeFigureOut">
              <a:rPr lang="es-ES_tradnl" smtClean="0"/>
              <a:t>29/8/22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BC49040-A68D-F84E-88FC-B1A945169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24DBB3-7D3A-1040-80A6-B3377255B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EFF4-DC17-4B4F-A17A-525BD099C392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4131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DEAC89-1E58-9C4B-8F53-3CA701BA5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378B9FE-625B-1C45-A68D-D90DDB5BA2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43A518-E63D-3D41-88CF-CE80B08A6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3E2A5-5090-CF40-BD0B-84F1C722DBCB}" type="datetimeFigureOut">
              <a:rPr lang="es-ES_tradnl" smtClean="0"/>
              <a:t>29/8/22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A72E3ED-6B25-5D4B-A52D-0CC9435EE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8FD90FD-7005-3946-A3E7-1A077AF09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EFF4-DC17-4B4F-A17A-525BD099C392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18143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99A098E-4724-C44D-AF72-97531FF798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BFC492-75F4-1F4A-8BC0-35D6107C79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88F69A3-E51C-664C-AFD4-3A25D3829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3E2A5-5090-CF40-BD0B-84F1C722DBCB}" type="datetimeFigureOut">
              <a:rPr lang="es-ES_tradnl" smtClean="0"/>
              <a:t>29/8/22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310D12-F04B-BC46-A4B5-3F9C84DBA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12AB5F1-3E90-B541-8741-426ACE0B5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EFF4-DC17-4B4F-A17A-525BD099C392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18809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EEB593-D2CF-9647-A17D-8E2D42D22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B0F535-BF0B-A54E-9BB2-0AFCE7737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B61A13-29CD-1446-A3A2-44DA56D6B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3E2A5-5090-CF40-BD0B-84F1C722DBCB}" type="datetimeFigureOut">
              <a:rPr lang="es-ES_tradnl" smtClean="0"/>
              <a:t>29/8/22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380FCD-6BB7-EA41-8500-99BC629FF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7C42CA-69DF-704C-A5A6-5D0E62683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EFF4-DC17-4B4F-A17A-525BD099C392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38305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6C733E-79B4-144D-B845-E3AE445CD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2EB18C-EB22-E544-BDCB-67C824A6A8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C1CE9D-36EA-3642-9004-EB4806DCB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3E2A5-5090-CF40-BD0B-84F1C722DBCB}" type="datetimeFigureOut">
              <a:rPr lang="es-ES_tradnl" smtClean="0"/>
              <a:t>29/8/22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B5065CB-4281-4E4F-B5C3-D9E5E9689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15F240F-7096-CB43-A4AF-A5AC8E2E7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EFF4-DC17-4B4F-A17A-525BD099C392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54383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F9163F-3CB3-3B46-B538-3D610C4C8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AE3A3-8FB2-2C45-BF37-39A28BBE81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18FA9CE-DCFB-F64B-B508-6905748D7D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BCE3FB6-EF92-554D-A121-7251A894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3E2A5-5090-CF40-BD0B-84F1C722DBCB}" type="datetimeFigureOut">
              <a:rPr lang="es-ES_tradnl" smtClean="0"/>
              <a:t>29/8/22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6603ACD-37EF-C149-85A9-0E4B30189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20AD6A0-2D75-3E4A-B20A-B39867D10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EFF4-DC17-4B4F-A17A-525BD099C392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88015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B53E6C-ED42-5245-80B1-9D9B9B426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37D2A81-727E-DD4E-A0C7-D4745EB70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FDBD540-715F-734A-9864-8D43FB0853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FA9F8EE-CB10-EA41-9BA4-2ABC6832A1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1903F48-C483-714F-9054-A5BBFBCC3C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1B67128-3040-6B4E-8C53-37FDE7EFC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3E2A5-5090-CF40-BD0B-84F1C722DBCB}" type="datetimeFigureOut">
              <a:rPr lang="es-ES_tradnl" smtClean="0"/>
              <a:t>29/8/22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6C20FBF-6E92-6D4F-BFB0-D083FCAE1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D4E40E4-06CB-674B-A810-DC3902A13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EFF4-DC17-4B4F-A17A-525BD099C392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56279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FD11C8-7207-0F4A-A575-46DAFDC7B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1F40EDF-76FD-1C45-852D-25019B822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3E2A5-5090-CF40-BD0B-84F1C722DBCB}" type="datetimeFigureOut">
              <a:rPr lang="es-ES_tradnl" smtClean="0"/>
              <a:t>29/8/22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87FEECB-95F5-2A45-BDBF-EA6A4E192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3BD363E-651F-9043-9D93-25BF95574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EFF4-DC17-4B4F-A17A-525BD099C392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66428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4A19E59-ED94-2042-85F5-583964CE5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3E2A5-5090-CF40-BD0B-84F1C722DBCB}" type="datetimeFigureOut">
              <a:rPr lang="es-ES_tradnl" smtClean="0"/>
              <a:t>29/8/22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4D9D32C-2227-A341-824E-32789D608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6F1CB16-9FEB-E843-AB79-21AF0F332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EFF4-DC17-4B4F-A17A-525BD099C392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59133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241405-09F5-BE41-B403-C0AEF8AB0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09C472-123F-5642-93A2-503C9838E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DD8D2E1-2921-3640-B5F2-DF5EED06C4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7DD70C4-31C2-3549-8EFE-ED8558FBA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3E2A5-5090-CF40-BD0B-84F1C722DBCB}" type="datetimeFigureOut">
              <a:rPr lang="es-ES_tradnl" smtClean="0"/>
              <a:t>29/8/22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2D5B879-0A64-4948-A4DB-42D521656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1A2D80B-272A-7E42-99EE-0653A710C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EFF4-DC17-4B4F-A17A-525BD099C392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04374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AE7DB3-9B9C-FA4E-A13F-498D781EC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7786B0E-67DE-054B-9164-D48A32001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D3D6620-A3B3-B74B-96D9-FC9A7AB19C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E080C90-2B25-1E46-BB6C-2811EF6FA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3E2A5-5090-CF40-BD0B-84F1C722DBCB}" type="datetimeFigureOut">
              <a:rPr lang="es-ES_tradnl" smtClean="0"/>
              <a:t>29/8/22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18F68A9-6537-CD44-9482-B45A37EDD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EAB5B0D-E034-3847-BD64-9C7172028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EFF4-DC17-4B4F-A17A-525BD099C392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40544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1FB1D30-9E23-184E-9EFF-F92719FCF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3F8C13E-3428-5647-823B-4FE6B1FC4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54ADBD2-B200-E647-8843-CC3D9C5281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3E2A5-5090-CF40-BD0B-84F1C722DBCB}" type="datetimeFigureOut">
              <a:rPr lang="es-ES_tradnl" smtClean="0"/>
              <a:t>29/8/22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A7968B6-F98E-8D43-A942-59B9CE029D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7412379-C508-7D47-A889-14A93263B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2AEFF4-DC17-4B4F-A17A-525BD099C392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85006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>
            <a:extLst>
              <a:ext uri="{FF2B5EF4-FFF2-40B4-BE49-F238E27FC236}">
                <a16:creationId xmlns:a16="http://schemas.microsoft.com/office/drawing/2014/main" id="{98BBAE77-2F26-EF4E-9576-CA17A1951B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_tradnl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03325DC-F3C6-FD46-A4FC-C063C2D59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5099"/>
            <a:ext cx="6698412" cy="260554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875BE26-1F28-DD49-9FC9-24E1A7C8E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46" y="1195098"/>
            <a:ext cx="6698412" cy="260554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CD50B8F-00CC-C444-A579-7886449AB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46359"/>
            <a:ext cx="6698412" cy="260554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FC31515-BFFE-284C-ADBB-D66857E45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144" y="4046357"/>
            <a:ext cx="6698414" cy="260554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1507ECD0-B1DE-294E-89A5-7BE2B000AC9D}"/>
              </a:ext>
            </a:extLst>
          </p:cNvPr>
          <p:cNvSpPr txBox="1"/>
          <p:nvPr/>
        </p:nvSpPr>
        <p:spPr>
          <a:xfrm>
            <a:off x="3933421" y="97795"/>
            <a:ext cx="432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Performance </a:t>
            </a:r>
            <a:r>
              <a:rPr lang="es-ES_tradnl" dirty="0" err="1"/>
              <a:t>early</a:t>
            </a:r>
            <a:r>
              <a:rPr lang="es-ES_tradnl" dirty="0"/>
              <a:t> </a:t>
            </a:r>
            <a:r>
              <a:rPr lang="es-ES_tradnl" dirty="0" err="1"/>
              <a:t>preterm</a:t>
            </a:r>
            <a:r>
              <a:rPr lang="es-ES_tradnl" dirty="0"/>
              <a:t> (</a:t>
            </a:r>
            <a:r>
              <a:rPr lang="es-ES_tradnl" dirty="0" err="1"/>
              <a:t>until</a:t>
            </a:r>
            <a:r>
              <a:rPr lang="es-ES_tradnl" dirty="0"/>
              <a:t> 28 </a:t>
            </a:r>
            <a:r>
              <a:rPr lang="es-ES_tradnl" dirty="0" err="1"/>
              <a:t>weeks</a:t>
            </a:r>
            <a:r>
              <a:rPr lang="es-ES_tradnl" dirty="0"/>
              <a:t>) 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278E37F-6B54-654B-B59C-9187320FA162}"/>
              </a:ext>
            </a:extLst>
          </p:cNvPr>
          <p:cNvSpPr txBox="1"/>
          <p:nvPr/>
        </p:nvSpPr>
        <p:spPr>
          <a:xfrm>
            <a:off x="5304629" y="580048"/>
            <a:ext cx="1582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Dataset</a:t>
            </a:r>
            <a:r>
              <a:rPr lang="es-ES_tradnl" dirty="0"/>
              <a:t>: all_28</a:t>
            </a:r>
          </a:p>
        </p:txBody>
      </p:sp>
    </p:spTree>
    <p:extLst>
      <p:ext uri="{BB962C8B-B14F-4D97-AF65-F5344CB8AC3E}">
        <p14:creationId xmlns:p14="http://schemas.microsoft.com/office/powerpoint/2010/main" val="3145126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326743A-B4C4-7E4F-86A3-2B01D21D85C3}"/>
              </a:ext>
            </a:extLst>
          </p:cNvPr>
          <p:cNvSpPr txBox="1"/>
          <p:nvPr/>
        </p:nvSpPr>
        <p:spPr>
          <a:xfrm>
            <a:off x="2116980" y="198570"/>
            <a:ext cx="7616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i="1" dirty="0"/>
              <a:t>Try </a:t>
            </a:r>
            <a:r>
              <a:rPr lang="es-ES_tradnl" sz="2400" b="1" i="1" dirty="0" err="1"/>
              <a:t>Delete</a:t>
            </a:r>
            <a:r>
              <a:rPr lang="es-ES_tradnl" sz="2400" b="1" i="1" dirty="0"/>
              <a:t> </a:t>
            </a:r>
            <a:r>
              <a:rPr lang="es-ES_tradnl" sz="2400" b="1" i="1" dirty="0" err="1"/>
              <a:t>collect_week</a:t>
            </a:r>
            <a:r>
              <a:rPr lang="es-ES_tradnl" sz="2400" b="1" i="1" dirty="0"/>
              <a:t> &lt; 10 </a:t>
            </a:r>
            <a:r>
              <a:rPr lang="es-ES_tradnl" sz="2400" b="1" i="1" dirty="0" err="1"/>
              <a:t>week</a:t>
            </a:r>
            <a:r>
              <a:rPr lang="es-ES_tradnl" sz="2400" b="1" i="1" dirty="0"/>
              <a:t> in </a:t>
            </a:r>
            <a:r>
              <a:rPr lang="es-ES_tradnl" sz="2400" b="1" i="1" dirty="0" err="1"/>
              <a:t>order</a:t>
            </a:r>
            <a:r>
              <a:rPr lang="es-ES_tradnl" sz="2400" b="1" i="1" dirty="0"/>
              <a:t> to reduce </a:t>
            </a:r>
            <a:r>
              <a:rPr lang="es-ES_tradnl" sz="2400" b="1" i="1" dirty="0" err="1"/>
              <a:t>noise</a:t>
            </a:r>
            <a:r>
              <a:rPr lang="es-ES_tradnl" sz="2400" b="1" i="1" dirty="0"/>
              <a:t>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C50BF7D-68C2-404C-85C2-63EEF225F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60" y="1404256"/>
            <a:ext cx="3272899" cy="483325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B5CD5B4-74BA-044D-B4A5-9E806383C9B5}"/>
              </a:ext>
            </a:extLst>
          </p:cNvPr>
          <p:cNvSpPr txBox="1"/>
          <p:nvPr/>
        </p:nvSpPr>
        <p:spPr>
          <a:xfrm>
            <a:off x="1236771" y="914400"/>
            <a:ext cx="176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all_28 </a:t>
            </a:r>
            <a:r>
              <a:rPr lang="es-ES_tradnl" dirty="0" err="1"/>
              <a:t>thold</a:t>
            </a:r>
            <a:r>
              <a:rPr lang="es-ES_tradnl" dirty="0"/>
              <a:t> 0.84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8169EF8-06CA-0E41-88B1-9BB22C50B51E}"/>
              </a:ext>
            </a:extLst>
          </p:cNvPr>
          <p:cNvSpPr txBox="1"/>
          <p:nvPr/>
        </p:nvSpPr>
        <p:spPr>
          <a:xfrm>
            <a:off x="4539927" y="914400"/>
            <a:ext cx="3112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_tradnl" dirty="0"/>
              <a:t>phylotypes_1e0_28 </a:t>
            </a:r>
            <a:r>
              <a:rPr lang="es-ES_tradnl" dirty="0" err="1"/>
              <a:t>thold</a:t>
            </a:r>
            <a:r>
              <a:rPr lang="es-ES_tradnl" dirty="0"/>
              <a:t> 0.85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AACDF051-8A4C-044B-B5B0-346B7C7DF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927" y="1404255"/>
            <a:ext cx="3363234" cy="4833257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8CD3E138-25E0-8D40-AEB7-CAE6839FD0CD}"/>
              </a:ext>
            </a:extLst>
          </p:cNvPr>
          <p:cNvSpPr txBox="1"/>
          <p:nvPr/>
        </p:nvSpPr>
        <p:spPr>
          <a:xfrm>
            <a:off x="9412585" y="914400"/>
            <a:ext cx="1850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_tradnl" dirty="0"/>
              <a:t>all_32 </a:t>
            </a:r>
            <a:r>
              <a:rPr lang="es-ES_tradnl" dirty="0" err="1"/>
              <a:t>thold</a:t>
            </a:r>
            <a:r>
              <a:rPr lang="es-ES_tradnl" dirty="0"/>
              <a:t> 0.7 </a:t>
            </a:r>
          </a:p>
        </p:txBody>
      </p:sp>
      <p:pic>
        <p:nvPicPr>
          <p:cNvPr id="3" name="Imagen 2" descr="Imagen de la pantalla de un celular de un mensaje en letras negras&#10;&#10;Descripción generada automáticamente con confianza baja">
            <a:extLst>
              <a:ext uri="{FF2B5EF4-FFF2-40B4-BE49-F238E27FC236}">
                <a16:creationId xmlns:a16="http://schemas.microsoft.com/office/drawing/2014/main" id="{FD719DED-29FF-4E40-AD06-2C9FBC393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254" y="1404254"/>
            <a:ext cx="3363234" cy="4833257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3DBF432A-DF77-BE42-A471-14F8015DC4D8}"/>
              </a:ext>
            </a:extLst>
          </p:cNvPr>
          <p:cNvSpPr/>
          <p:nvPr/>
        </p:nvSpPr>
        <p:spPr>
          <a:xfrm>
            <a:off x="3340720" y="5863266"/>
            <a:ext cx="735077" cy="74849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55FEB5E4-364D-644E-96F9-B0F100597D21}"/>
              </a:ext>
            </a:extLst>
          </p:cNvPr>
          <p:cNvSpPr/>
          <p:nvPr/>
        </p:nvSpPr>
        <p:spPr>
          <a:xfrm>
            <a:off x="7493050" y="5910940"/>
            <a:ext cx="735077" cy="74849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F67B81E3-8CBF-1046-8AC5-B3EA2F648541}"/>
              </a:ext>
            </a:extLst>
          </p:cNvPr>
          <p:cNvSpPr/>
          <p:nvPr/>
        </p:nvSpPr>
        <p:spPr>
          <a:xfrm>
            <a:off x="11475070" y="5791417"/>
            <a:ext cx="735077" cy="74849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97645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9AB262AB-0EC4-8F47-B3DD-1AA199E5E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895" y="1714500"/>
            <a:ext cx="2900135" cy="424315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B766E84-2D0B-CB4D-9896-EFF63659A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3697" y="1714500"/>
            <a:ext cx="2900135" cy="42431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FB7D1B9-55F9-A941-843E-7F26393DF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79" y="1714500"/>
            <a:ext cx="2901469" cy="424315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47AB3C9-66F6-014B-944A-1864ADFCAB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3637" y="1714500"/>
            <a:ext cx="2901469" cy="4243150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5E1311A0-CEC7-264C-BBC1-F327A536CF59}"/>
              </a:ext>
            </a:extLst>
          </p:cNvPr>
          <p:cNvSpPr txBox="1"/>
          <p:nvPr/>
        </p:nvSpPr>
        <p:spPr>
          <a:xfrm>
            <a:off x="181014" y="1237058"/>
            <a:ext cx="27231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dirty="0"/>
              <a:t>2500_rf: </a:t>
            </a:r>
            <a:r>
              <a:rPr lang="es-ES_tradnl" dirty="0" err="1"/>
              <a:t>iter</a:t>
            </a:r>
            <a:r>
              <a:rPr lang="es-ES_tradnl" dirty="0"/>
              <a:t> 4 </a:t>
            </a:r>
            <a:r>
              <a:rPr lang="es-ES_tradnl" dirty="0" err="1"/>
              <a:t>thold</a:t>
            </a:r>
            <a:r>
              <a:rPr lang="es-ES_tradnl" dirty="0"/>
              <a:t> = 0.70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F7CE435-8C4A-714B-A335-E5621D281EFD}"/>
              </a:ext>
            </a:extLst>
          </p:cNvPr>
          <p:cNvSpPr txBox="1"/>
          <p:nvPr/>
        </p:nvSpPr>
        <p:spPr>
          <a:xfrm>
            <a:off x="3117943" y="1241464"/>
            <a:ext cx="29014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dirty="0"/>
              <a:t>5000_rf: </a:t>
            </a:r>
            <a:r>
              <a:rPr lang="es-ES_tradnl" dirty="0" err="1"/>
              <a:t>iter</a:t>
            </a:r>
            <a:r>
              <a:rPr lang="es-ES_tradnl" dirty="0"/>
              <a:t> 20 </a:t>
            </a:r>
            <a:r>
              <a:rPr lang="es-ES_tradnl" dirty="0" err="1"/>
              <a:t>thold</a:t>
            </a:r>
            <a:r>
              <a:rPr lang="es-ES_tradnl" dirty="0"/>
              <a:t> = 0.67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909531A-50AE-7F41-A2A7-F2324252260B}"/>
              </a:ext>
            </a:extLst>
          </p:cNvPr>
          <p:cNvSpPr txBox="1"/>
          <p:nvPr/>
        </p:nvSpPr>
        <p:spPr>
          <a:xfrm>
            <a:off x="6078495" y="1237058"/>
            <a:ext cx="2988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dirty="0"/>
              <a:t>5_xgboost: </a:t>
            </a:r>
            <a:r>
              <a:rPr lang="es-ES_tradnl" dirty="0" err="1"/>
              <a:t>iter</a:t>
            </a:r>
            <a:r>
              <a:rPr lang="es-ES_tradnl" dirty="0"/>
              <a:t> 4 </a:t>
            </a:r>
            <a:r>
              <a:rPr lang="es-ES_tradnl" dirty="0" err="1"/>
              <a:t>thold</a:t>
            </a:r>
            <a:r>
              <a:rPr lang="es-ES_tradnl" dirty="0"/>
              <a:t> = 0.71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705E3EC0-4EC4-A34B-AF5C-F3CAF1DA3B14}"/>
              </a:ext>
            </a:extLst>
          </p:cNvPr>
          <p:cNvSpPr txBox="1"/>
          <p:nvPr/>
        </p:nvSpPr>
        <p:spPr>
          <a:xfrm>
            <a:off x="9005547" y="1237058"/>
            <a:ext cx="32764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dirty="0"/>
              <a:t>10_xgboost: </a:t>
            </a:r>
            <a:r>
              <a:rPr lang="es-ES_tradnl" dirty="0" err="1"/>
              <a:t>iter</a:t>
            </a:r>
            <a:r>
              <a:rPr lang="es-ES_tradnl" dirty="0"/>
              <a:t> 114 </a:t>
            </a:r>
            <a:r>
              <a:rPr lang="es-ES_tradnl" dirty="0" err="1"/>
              <a:t>thold</a:t>
            </a:r>
            <a:r>
              <a:rPr lang="es-ES_tradnl" dirty="0"/>
              <a:t> = 0.75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2A21254-D1FC-0847-A946-877ADCC9B205}"/>
              </a:ext>
            </a:extLst>
          </p:cNvPr>
          <p:cNvSpPr txBox="1"/>
          <p:nvPr/>
        </p:nvSpPr>
        <p:spPr>
          <a:xfrm>
            <a:off x="3204513" y="290010"/>
            <a:ext cx="592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i="1" dirty="0" err="1"/>
              <a:t>Best</a:t>
            </a:r>
            <a:r>
              <a:rPr lang="es-ES_tradnl" sz="2400" b="1" i="1" dirty="0"/>
              <a:t> </a:t>
            </a:r>
            <a:r>
              <a:rPr lang="es-ES_tradnl" sz="2400" b="1" i="1" dirty="0" err="1"/>
              <a:t>selected</a:t>
            </a:r>
            <a:r>
              <a:rPr lang="es-ES_tradnl" sz="2400" b="1" i="1" dirty="0"/>
              <a:t> </a:t>
            </a:r>
            <a:r>
              <a:rPr lang="es-ES_tradnl" sz="2400" b="1" i="1" dirty="0" err="1"/>
              <a:t>features</a:t>
            </a:r>
            <a:r>
              <a:rPr lang="es-ES_tradnl" sz="2400" b="1" i="1" dirty="0"/>
              <a:t> </a:t>
            </a:r>
            <a:r>
              <a:rPr lang="es-ES_tradnl" sz="2400" b="1" i="1" dirty="0" err="1"/>
              <a:t>models</a:t>
            </a:r>
            <a:r>
              <a:rPr lang="es-ES_tradnl" sz="2400" b="1" i="1" dirty="0"/>
              <a:t> </a:t>
            </a:r>
            <a:r>
              <a:rPr lang="es-ES_tradnl" sz="2400" b="1" i="1" dirty="0" err="1"/>
              <a:t>determination</a:t>
            </a:r>
            <a:r>
              <a:rPr lang="es-ES_tradnl" sz="2400" b="1" i="1" dirty="0"/>
              <a:t> </a:t>
            </a: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E17EB1F8-AA45-BC47-BE9D-5281AB69524E}"/>
              </a:ext>
            </a:extLst>
          </p:cNvPr>
          <p:cNvSpPr/>
          <p:nvPr/>
        </p:nvSpPr>
        <p:spPr>
          <a:xfrm>
            <a:off x="1046621" y="5620942"/>
            <a:ext cx="735077" cy="74849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034312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454D061-9B35-A945-AEAD-AE10B2122A7F}"/>
              </a:ext>
            </a:extLst>
          </p:cNvPr>
          <p:cNvSpPr txBox="1"/>
          <p:nvPr/>
        </p:nvSpPr>
        <p:spPr>
          <a:xfrm>
            <a:off x="3204513" y="290010"/>
            <a:ext cx="592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i="1" dirty="0" err="1"/>
              <a:t>Best</a:t>
            </a:r>
            <a:r>
              <a:rPr lang="es-ES_tradnl" sz="2400" b="1" i="1" dirty="0"/>
              <a:t> </a:t>
            </a:r>
            <a:r>
              <a:rPr lang="es-ES_tradnl" sz="2400" b="1" i="1" dirty="0" err="1"/>
              <a:t>selected</a:t>
            </a:r>
            <a:r>
              <a:rPr lang="es-ES_tradnl" sz="2400" b="1" i="1" dirty="0"/>
              <a:t> </a:t>
            </a:r>
            <a:r>
              <a:rPr lang="es-ES_tradnl" sz="2400" b="1" i="1" dirty="0" err="1"/>
              <a:t>features</a:t>
            </a:r>
            <a:r>
              <a:rPr lang="es-ES_tradnl" sz="2400" b="1" i="1" dirty="0"/>
              <a:t> </a:t>
            </a:r>
            <a:r>
              <a:rPr lang="es-ES_tradnl" sz="2400" b="1" i="1" dirty="0" err="1"/>
              <a:t>models</a:t>
            </a:r>
            <a:r>
              <a:rPr lang="es-ES_tradnl" sz="2400" b="1" i="1" dirty="0"/>
              <a:t> </a:t>
            </a:r>
            <a:r>
              <a:rPr lang="es-ES_tradnl" sz="2400" b="1" i="1" dirty="0" err="1"/>
              <a:t>determination</a:t>
            </a:r>
            <a:r>
              <a:rPr lang="es-ES_tradnl" sz="2400" b="1" i="1" dirty="0"/>
              <a:t>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D1B145F-946A-3C48-863E-296C0EA948E4}"/>
              </a:ext>
            </a:extLst>
          </p:cNvPr>
          <p:cNvSpPr txBox="1"/>
          <p:nvPr/>
        </p:nvSpPr>
        <p:spPr>
          <a:xfrm>
            <a:off x="1768619" y="1173718"/>
            <a:ext cx="2871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dirty="0" err="1"/>
              <a:t>FCBF_rf</a:t>
            </a:r>
            <a:r>
              <a:rPr lang="es-ES_tradnl" dirty="0"/>
              <a:t>: </a:t>
            </a:r>
            <a:r>
              <a:rPr lang="es-ES_tradnl" dirty="0" err="1"/>
              <a:t>iter</a:t>
            </a:r>
            <a:r>
              <a:rPr lang="es-ES_tradnl" dirty="0"/>
              <a:t> 332 </a:t>
            </a:r>
            <a:r>
              <a:rPr lang="es-ES_tradnl" dirty="0" err="1"/>
              <a:t>thold</a:t>
            </a:r>
            <a:r>
              <a:rPr lang="es-ES_tradnl" dirty="0"/>
              <a:t>= 0.77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845803A-CCB1-3445-88F5-B8EECC9809A0}"/>
              </a:ext>
            </a:extLst>
          </p:cNvPr>
          <p:cNvSpPr txBox="1"/>
          <p:nvPr/>
        </p:nvSpPr>
        <p:spPr>
          <a:xfrm>
            <a:off x="7356197" y="1173718"/>
            <a:ext cx="3546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dirty="0" err="1"/>
              <a:t>FCBF_xgboost</a:t>
            </a:r>
            <a:r>
              <a:rPr lang="es-ES_tradnl" dirty="0"/>
              <a:t>: </a:t>
            </a:r>
            <a:r>
              <a:rPr lang="es-ES_tradnl" dirty="0" err="1"/>
              <a:t>iter</a:t>
            </a:r>
            <a:r>
              <a:rPr lang="es-ES_tradnl" dirty="0"/>
              <a:t>: 168 </a:t>
            </a:r>
            <a:r>
              <a:rPr lang="es-ES_tradnl" dirty="0" err="1"/>
              <a:t>thold</a:t>
            </a:r>
            <a:r>
              <a:rPr lang="es-ES_tradnl" dirty="0"/>
              <a:t>= 0.76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BA98330-FF33-EA45-B11A-1C6D79FDD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348" y="1564564"/>
            <a:ext cx="3402330" cy="500342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5DC1A81-EE19-D341-9828-4E41E03A2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147" y="1564564"/>
            <a:ext cx="3316207" cy="496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60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BDFAC366-F7A6-5046-9C7C-CE2D670A9913}"/>
              </a:ext>
            </a:extLst>
          </p:cNvPr>
          <p:cNvSpPr txBox="1"/>
          <p:nvPr/>
        </p:nvSpPr>
        <p:spPr>
          <a:xfrm>
            <a:off x="3899597" y="358590"/>
            <a:ext cx="4392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/>
              <a:t>all_32_rf </a:t>
            </a:r>
            <a:r>
              <a:rPr lang="es-ES_tradnl" sz="2400" dirty="0" err="1"/>
              <a:t>model</a:t>
            </a:r>
            <a:r>
              <a:rPr lang="es-ES_tradnl" sz="2400" dirty="0"/>
              <a:t> vs 2500_rf </a:t>
            </a:r>
            <a:r>
              <a:rPr lang="es-ES_tradnl" sz="2400" dirty="0" err="1"/>
              <a:t>model</a:t>
            </a:r>
            <a:endParaRPr lang="es-ES_tradnl" sz="2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D4A738F-671B-C14C-B211-5CB1116681BA}"/>
              </a:ext>
            </a:extLst>
          </p:cNvPr>
          <p:cNvSpPr txBox="1"/>
          <p:nvPr/>
        </p:nvSpPr>
        <p:spPr>
          <a:xfrm>
            <a:off x="5600700" y="18630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E2B425C-7728-7043-97AC-539E103B50D2}"/>
              </a:ext>
            </a:extLst>
          </p:cNvPr>
          <p:cNvSpPr txBox="1"/>
          <p:nvPr/>
        </p:nvSpPr>
        <p:spPr>
          <a:xfrm>
            <a:off x="5468616" y="972340"/>
            <a:ext cx="1254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Forest</a:t>
            </a:r>
            <a:r>
              <a:rPr lang="es-ES_tradnl" dirty="0"/>
              <a:t> </a:t>
            </a:r>
            <a:r>
              <a:rPr lang="es-ES_tradnl" dirty="0" err="1"/>
              <a:t>plot</a:t>
            </a:r>
            <a:r>
              <a:rPr lang="es-ES_tradnl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736128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A55619E-1461-634C-AFF8-1FE1CA8A4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7889"/>
            <a:ext cx="6587087" cy="256223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AC829D5-F9A8-C74E-82C7-E6F849D11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834" y="1107889"/>
            <a:ext cx="6587087" cy="256223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12620A4-0862-704E-A0F2-9AA639734C59}"/>
              </a:ext>
            </a:extLst>
          </p:cNvPr>
          <p:cNvSpPr txBox="1"/>
          <p:nvPr/>
        </p:nvSpPr>
        <p:spPr>
          <a:xfrm>
            <a:off x="3933421" y="97795"/>
            <a:ext cx="432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Performance </a:t>
            </a:r>
            <a:r>
              <a:rPr lang="es-ES_tradnl" dirty="0" err="1"/>
              <a:t>early</a:t>
            </a:r>
            <a:r>
              <a:rPr lang="es-ES_tradnl" dirty="0"/>
              <a:t> </a:t>
            </a:r>
            <a:r>
              <a:rPr lang="es-ES_tradnl" dirty="0" err="1"/>
              <a:t>preterm</a:t>
            </a:r>
            <a:r>
              <a:rPr lang="es-ES_tradnl" dirty="0"/>
              <a:t> (</a:t>
            </a:r>
            <a:r>
              <a:rPr lang="es-ES_tradnl" dirty="0" err="1"/>
              <a:t>until</a:t>
            </a:r>
            <a:r>
              <a:rPr lang="es-ES_tradnl" dirty="0"/>
              <a:t> 28 </a:t>
            </a:r>
            <a:r>
              <a:rPr lang="es-ES_tradnl" dirty="0" err="1"/>
              <a:t>weeks</a:t>
            </a:r>
            <a:r>
              <a:rPr lang="es-ES_tradnl" dirty="0"/>
              <a:t>)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9E62C8B-75A5-FB46-9C26-2E7F67033073}"/>
              </a:ext>
            </a:extLst>
          </p:cNvPr>
          <p:cNvSpPr txBox="1"/>
          <p:nvPr/>
        </p:nvSpPr>
        <p:spPr>
          <a:xfrm>
            <a:off x="5304629" y="563631"/>
            <a:ext cx="1582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Dataset</a:t>
            </a:r>
            <a:r>
              <a:rPr lang="es-ES_tradnl" dirty="0"/>
              <a:t>: all_28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2711292-1F39-D84B-94F9-7733608DD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951297"/>
            <a:ext cx="6587087" cy="256223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4815A51-1E20-2247-BFCE-23FFB2250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2833" y="3828635"/>
            <a:ext cx="6587087" cy="256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49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1C8A0359-D9C7-5449-81A1-6691BA262695}"/>
              </a:ext>
            </a:extLst>
          </p:cNvPr>
          <p:cNvSpPr txBox="1"/>
          <p:nvPr/>
        </p:nvSpPr>
        <p:spPr>
          <a:xfrm>
            <a:off x="3833017" y="1006034"/>
            <a:ext cx="4350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Best</a:t>
            </a:r>
            <a:r>
              <a:rPr lang="es-ES_tradnl" dirty="0"/>
              <a:t> </a:t>
            </a:r>
            <a:r>
              <a:rPr lang="es-ES_tradnl" dirty="0" err="1"/>
              <a:t>model</a:t>
            </a:r>
            <a:r>
              <a:rPr lang="es-ES_tradnl" dirty="0"/>
              <a:t>: RF </a:t>
            </a:r>
            <a:r>
              <a:rPr lang="es-ES_tradnl" dirty="0" err="1"/>
              <a:t>from</a:t>
            </a:r>
            <a:r>
              <a:rPr lang="es-ES_tradnl" dirty="0"/>
              <a:t> </a:t>
            </a:r>
            <a:r>
              <a:rPr lang="es-ES_tradnl" dirty="0" err="1"/>
              <a:t>iter</a:t>
            </a:r>
            <a:r>
              <a:rPr lang="es-ES_tradnl" dirty="0"/>
              <a:t> 407 </a:t>
            </a:r>
            <a:r>
              <a:rPr lang="es-ES_tradnl" dirty="0" err="1"/>
              <a:t>with</a:t>
            </a:r>
            <a:r>
              <a:rPr lang="es-ES_tradnl" dirty="0"/>
              <a:t> 0.88 </a:t>
            </a:r>
            <a:r>
              <a:rPr lang="es-ES_tradnl" dirty="0" err="1"/>
              <a:t>thold</a:t>
            </a:r>
            <a:endParaRPr lang="es-ES_tradnl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DDA92C0-25AE-A74C-97DB-8C1CBC21A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647" y="768559"/>
            <a:ext cx="3288285" cy="494697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B798B9E-F124-3F42-9D0A-671403034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7620"/>
            <a:ext cx="8588415" cy="334071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F7AAB9CB-44E5-4A45-9B85-DA1ABE73BDC0}"/>
              </a:ext>
            </a:extLst>
          </p:cNvPr>
          <p:cNvSpPr txBox="1"/>
          <p:nvPr/>
        </p:nvSpPr>
        <p:spPr>
          <a:xfrm>
            <a:off x="3933421" y="97795"/>
            <a:ext cx="432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Performance </a:t>
            </a:r>
            <a:r>
              <a:rPr lang="es-ES_tradnl" dirty="0" err="1"/>
              <a:t>early</a:t>
            </a:r>
            <a:r>
              <a:rPr lang="es-ES_tradnl" dirty="0"/>
              <a:t> </a:t>
            </a:r>
            <a:r>
              <a:rPr lang="es-ES_tradnl" dirty="0" err="1"/>
              <a:t>preterm</a:t>
            </a:r>
            <a:r>
              <a:rPr lang="es-ES_tradnl" dirty="0"/>
              <a:t> (</a:t>
            </a:r>
            <a:r>
              <a:rPr lang="es-ES_tradnl" dirty="0" err="1"/>
              <a:t>until</a:t>
            </a:r>
            <a:r>
              <a:rPr lang="es-ES_tradnl" dirty="0"/>
              <a:t> 28 </a:t>
            </a:r>
            <a:r>
              <a:rPr lang="es-ES_tradnl" dirty="0" err="1"/>
              <a:t>weeks</a:t>
            </a:r>
            <a:r>
              <a:rPr lang="es-ES_tradnl" dirty="0"/>
              <a:t>)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05C76B7-4B3C-A849-B5AD-7D973633C336}"/>
              </a:ext>
            </a:extLst>
          </p:cNvPr>
          <p:cNvSpPr txBox="1"/>
          <p:nvPr/>
        </p:nvSpPr>
        <p:spPr>
          <a:xfrm>
            <a:off x="5304629" y="523588"/>
            <a:ext cx="1582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Dataset</a:t>
            </a:r>
            <a:r>
              <a:rPr lang="es-ES_tradnl" dirty="0"/>
              <a:t>: all_28</a:t>
            </a:r>
          </a:p>
        </p:txBody>
      </p:sp>
    </p:spTree>
    <p:extLst>
      <p:ext uri="{BB962C8B-B14F-4D97-AF65-F5344CB8AC3E}">
        <p14:creationId xmlns:p14="http://schemas.microsoft.com/office/powerpoint/2010/main" val="836263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6AD56BCA-840C-2743-B391-E3C2B1D85937}"/>
              </a:ext>
            </a:extLst>
          </p:cNvPr>
          <p:cNvSpPr txBox="1"/>
          <p:nvPr/>
        </p:nvSpPr>
        <p:spPr>
          <a:xfrm>
            <a:off x="3933421" y="97795"/>
            <a:ext cx="432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Performance </a:t>
            </a:r>
            <a:r>
              <a:rPr lang="es-ES_tradnl" dirty="0" err="1"/>
              <a:t>early</a:t>
            </a:r>
            <a:r>
              <a:rPr lang="es-ES_tradnl" dirty="0"/>
              <a:t> </a:t>
            </a:r>
            <a:r>
              <a:rPr lang="es-ES_tradnl" dirty="0" err="1"/>
              <a:t>preterm</a:t>
            </a:r>
            <a:r>
              <a:rPr lang="es-ES_tradnl" dirty="0"/>
              <a:t> (</a:t>
            </a:r>
            <a:r>
              <a:rPr lang="es-ES_tradnl" dirty="0" err="1"/>
              <a:t>until</a:t>
            </a:r>
            <a:r>
              <a:rPr lang="es-ES_tradnl" dirty="0"/>
              <a:t> 28 </a:t>
            </a:r>
            <a:r>
              <a:rPr lang="es-ES_tradnl" dirty="0" err="1"/>
              <a:t>weeks</a:t>
            </a:r>
            <a:r>
              <a:rPr lang="es-ES_tradnl" dirty="0"/>
              <a:t>)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27CFD59-64ED-0D4C-B53B-E60FBFA36D95}"/>
              </a:ext>
            </a:extLst>
          </p:cNvPr>
          <p:cNvSpPr txBox="1"/>
          <p:nvPr/>
        </p:nvSpPr>
        <p:spPr>
          <a:xfrm>
            <a:off x="4667179" y="585354"/>
            <a:ext cx="285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Dataset</a:t>
            </a:r>
            <a:r>
              <a:rPr lang="es-ES_tradnl" dirty="0"/>
              <a:t>: phylotypes_1e0_28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771F2B7-2C54-EF45-BDD3-0A0D5E2CB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70" y="1133499"/>
            <a:ext cx="6552873" cy="246754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9D01440-AD49-AB41-9897-822B2FB55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643" y="1146126"/>
            <a:ext cx="6552873" cy="246754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FB13E98-FB92-D141-8C8F-8B27691BC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71" y="3779852"/>
            <a:ext cx="6552872" cy="246754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006D803-CF83-4E46-ACF7-27B79B389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0643" y="3805106"/>
            <a:ext cx="6552872" cy="246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34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FF07512-DC9A-BA40-82CC-14CDA7D0D48D}"/>
              </a:ext>
            </a:extLst>
          </p:cNvPr>
          <p:cNvSpPr txBox="1"/>
          <p:nvPr/>
        </p:nvSpPr>
        <p:spPr>
          <a:xfrm>
            <a:off x="3933421" y="97795"/>
            <a:ext cx="432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Performance </a:t>
            </a:r>
            <a:r>
              <a:rPr lang="es-ES_tradnl" dirty="0" err="1"/>
              <a:t>early</a:t>
            </a:r>
            <a:r>
              <a:rPr lang="es-ES_tradnl" dirty="0"/>
              <a:t> </a:t>
            </a:r>
            <a:r>
              <a:rPr lang="es-ES_tradnl" dirty="0" err="1"/>
              <a:t>preterm</a:t>
            </a:r>
            <a:r>
              <a:rPr lang="es-ES_tradnl" dirty="0"/>
              <a:t> (</a:t>
            </a:r>
            <a:r>
              <a:rPr lang="es-ES_tradnl" dirty="0" err="1"/>
              <a:t>until</a:t>
            </a:r>
            <a:r>
              <a:rPr lang="es-ES_tradnl" dirty="0"/>
              <a:t> 28 </a:t>
            </a:r>
            <a:r>
              <a:rPr lang="es-ES_tradnl" dirty="0" err="1"/>
              <a:t>weeks</a:t>
            </a:r>
            <a:r>
              <a:rPr lang="es-ES_tradnl" dirty="0"/>
              <a:t>)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C63F444-0EA9-FA4C-AF02-89326D08A13D}"/>
              </a:ext>
            </a:extLst>
          </p:cNvPr>
          <p:cNvSpPr txBox="1"/>
          <p:nvPr/>
        </p:nvSpPr>
        <p:spPr>
          <a:xfrm>
            <a:off x="4667179" y="585354"/>
            <a:ext cx="285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Dataset</a:t>
            </a:r>
            <a:r>
              <a:rPr lang="es-ES_tradnl" dirty="0"/>
              <a:t>: phylotypes_1e0_28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A8F530A-967D-4C4F-9F99-EDBBA98E3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3499"/>
            <a:ext cx="6778177" cy="255238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654B485-0AE3-D046-B4EE-A5D5CFA08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593" y="1133498"/>
            <a:ext cx="6778177" cy="255238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C383BBF-0161-2F42-805B-3D51930DB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3864691"/>
            <a:ext cx="6778175" cy="255238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ECEA8CD-D9B5-5146-BB0F-5F9CD6AD9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5593" y="3864691"/>
            <a:ext cx="6778175" cy="255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70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7A8D0C7C-247D-5A46-95D6-D34E8E00ACD8}"/>
              </a:ext>
            </a:extLst>
          </p:cNvPr>
          <p:cNvSpPr txBox="1"/>
          <p:nvPr/>
        </p:nvSpPr>
        <p:spPr>
          <a:xfrm>
            <a:off x="3908477" y="1072913"/>
            <a:ext cx="4350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Best</a:t>
            </a:r>
            <a:r>
              <a:rPr lang="es-ES_tradnl" dirty="0"/>
              <a:t> </a:t>
            </a:r>
            <a:r>
              <a:rPr lang="es-ES_tradnl" dirty="0" err="1"/>
              <a:t>model</a:t>
            </a:r>
            <a:r>
              <a:rPr lang="es-ES_tradnl" dirty="0"/>
              <a:t>: RF </a:t>
            </a:r>
            <a:r>
              <a:rPr lang="es-ES_tradnl" dirty="0" err="1"/>
              <a:t>from</a:t>
            </a:r>
            <a:r>
              <a:rPr lang="es-ES_tradnl" dirty="0"/>
              <a:t> </a:t>
            </a:r>
            <a:r>
              <a:rPr lang="es-ES_tradnl" dirty="0" err="1"/>
              <a:t>iter</a:t>
            </a:r>
            <a:r>
              <a:rPr lang="es-ES_tradnl" dirty="0"/>
              <a:t> 443 </a:t>
            </a:r>
            <a:r>
              <a:rPr lang="es-ES_tradnl" dirty="0" err="1"/>
              <a:t>with</a:t>
            </a:r>
            <a:r>
              <a:rPr lang="es-ES_tradnl" dirty="0"/>
              <a:t> 0.81 </a:t>
            </a:r>
            <a:r>
              <a:rPr lang="es-ES_tradnl" dirty="0" err="1"/>
              <a:t>thold</a:t>
            </a:r>
            <a:endParaRPr lang="es-ES_tradnl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833A8CE-6737-474C-AAF5-DF2469B5F270}"/>
              </a:ext>
            </a:extLst>
          </p:cNvPr>
          <p:cNvSpPr txBox="1"/>
          <p:nvPr/>
        </p:nvSpPr>
        <p:spPr>
          <a:xfrm>
            <a:off x="3933421" y="97795"/>
            <a:ext cx="432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Performance </a:t>
            </a:r>
            <a:r>
              <a:rPr lang="es-ES_tradnl" dirty="0" err="1"/>
              <a:t>early</a:t>
            </a:r>
            <a:r>
              <a:rPr lang="es-ES_tradnl" dirty="0"/>
              <a:t> </a:t>
            </a:r>
            <a:r>
              <a:rPr lang="es-ES_tradnl" dirty="0" err="1"/>
              <a:t>preterm</a:t>
            </a:r>
            <a:r>
              <a:rPr lang="es-ES_tradnl" dirty="0"/>
              <a:t> (</a:t>
            </a:r>
            <a:r>
              <a:rPr lang="es-ES_tradnl" dirty="0" err="1"/>
              <a:t>until</a:t>
            </a:r>
            <a:r>
              <a:rPr lang="es-ES_tradnl" dirty="0"/>
              <a:t> 28 </a:t>
            </a:r>
            <a:r>
              <a:rPr lang="es-ES_tradnl" dirty="0" err="1"/>
              <a:t>weeks</a:t>
            </a:r>
            <a:r>
              <a:rPr lang="es-ES_tradnl" dirty="0"/>
              <a:t>)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ADA41BC-9661-7C49-AD4B-DE6271F0004D}"/>
              </a:ext>
            </a:extLst>
          </p:cNvPr>
          <p:cNvSpPr txBox="1"/>
          <p:nvPr/>
        </p:nvSpPr>
        <p:spPr>
          <a:xfrm>
            <a:off x="4667179" y="585354"/>
            <a:ext cx="285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Dataset</a:t>
            </a:r>
            <a:r>
              <a:rPr lang="es-ES_tradnl" dirty="0"/>
              <a:t>: phylotypes_1e0_28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303C8C52-F715-E54A-829F-4EF61EED4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9063"/>
            <a:ext cx="8542975" cy="332303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BE01379-1F35-6E4D-B4CA-DA11545AB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8389" y="818368"/>
            <a:ext cx="3438821" cy="499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41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46AC029-6505-754D-8597-5DFFA958DE17}"/>
              </a:ext>
            </a:extLst>
          </p:cNvPr>
          <p:cNvSpPr txBox="1"/>
          <p:nvPr/>
        </p:nvSpPr>
        <p:spPr>
          <a:xfrm>
            <a:off x="4191503" y="125260"/>
            <a:ext cx="380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Performance </a:t>
            </a:r>
            <a:r>
              <a:rPr lang="es-ES_tradnl" dirty="0" err="1"/>
              <a:t>preterm</a:t>
            </a:r>
            <a:r>
              <a:rPr lang="es-ES_tradnl" dirty="0"/>
              <a:t> (</a:t>
            </a:r>
            <a:r>
              <a:rPr lang="es-ES_tradnl" dirty="0" err="1"/>
              <a:t>until</a:t>
            </a:r>
            <a:r>
              <a:rPr lang="es-ES_tradnl" dirty="0"/>
              <a:t> 32 </a:t>
            </a:r>
            <a:r>
              <a:rPr lang="es-ES_tradnl" dirty="0" err="1"/>
              <a:t>weeks</a:t>
            </a:r>
            <a:r>
              <a:rPr lang="es-ES_tradnl" dirty="0"/>
              <a:t>)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7BA14E4-7BBE-3F42-A93E-FB4FF07D2462}"/>
              </a:ext>
            </a:extLst>
          </p:cNvPr>
          <p:cNvSpPr txBox="1"/>
          <p:nvPr/>
        </p:nvSpPr>
        <p:spPr>
          <a:xfrm>
            <a:off x="5304629" y="718946"/>
            <a:ext cx="1582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Dataset</a:t>
            </a:r>
            <a:r>
              <a:rPr lang="es-ES_tradnl" dirty="0"/>
              <a:t>: all_32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BEAD989-1F30-6647-A12D-5D87167B1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0637"/>
            <a:ext cx="6653936" cy="258824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5E216A5-A5F4-414B-900B-364684CC1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936" y="1230637"/>
            <a:ext cx="6653936" cy="258824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B4B505A-882C-A84E-979C-6FA94285D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61237"/>
            <a:ext cx="6653936" cy="258824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6394F4F-47A0-0949-96E1-D531F0E51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3936" y="3961236"/>
            <a:ext cx="6653936" cy="258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17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FEE268D-3DA4-004E-AD5E-0BB182D1C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9760"/>
            <a:ext cx="6707924" cy="260924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C94D948-DB42-814D-882E-5C0DDAA6DE6E}"/>
              </a:ext>
            </a:extLst>
          </p:cNvPr>
          <p:cNvSpPr txBox="1"/>
          <p:nvPr/>
        </p:nvSpPr>
        <p:spPr>
          <a:xfrm>
            <a:off x="4191503" y="125260"/>
            <a:ext cx="380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Performance </a:t>
            </a:r>
            <a:r>
              <a:rPr lang="es-ES_tradnl" dirty="0" err="1"/>
              <a:t>preterm</a:t>
            </a:r>
            <a:r>
              <a:rPr lang="es-ES_tradnl" dirty="0"/>
              <a:t> (</a:t>
            </a:r>
            <a:r>
              <a:rPr lang="es-ES_tradnl" dirty="0" err="1"/>
              <a:t>until</a:t>
            </a:r>
            <a:r>
              <a:rPr lang="es-ES_tradnl" dirty="0"/>
              <a:t> 32 </a:t>
            </a:r>
            <a:r>
              <a:rPr lang="es-ES_tradnl" dirty="0" err="1"/>
              <a:t>weeks</a:t>
            </a:r>
            <a:r>
              <a:rPr lang="es-ES_tradnl" dirty="0"/>
              <a:t>)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58C71DF-1983-CF4C-A1A8-FB35A3C7DD2A}"/>
              </a:ext>
            </a:extLst>
          </p:cNvPr>
          <p:cNvSpPr txBox="1"/>
          <p:nvPr/>
        </p:nvSpPr>
        <p:spPr>
          <a:xfrm>
            <a:off x="5304629" y="718946"/>
            <a:ext cx="1582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Dataset</a:t>
            </a:r>
            <a:r>
              <a:rPr lang="es-ES_tradnl" dirty="0"/>
              <a:t>: all_32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8334F60-E14D-464D-95A5-7450522B0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924" y="1189759"/>
            <a:ext cx="6707924" cy="260924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190240D-F382-2E42-BCAF-636A5AF3E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3900481"/>
            <a:ext cx="6707926" cy="260924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6FF040B-9958-A64A-9FFA-61ECB612DC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7922" y="4001961"/>
            <a:ext cx="6707926" cy="260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289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741BB94-848F-CF46-9A72-D0186A92B16C}"/>
              </a:ext>
            </a:extLst>
          </p:cNvPr>
          <p:cNvSpPr txBox="1"/>
          <p:nvPr/>
        </p:nvSpPr>
        <p:spPr>
          <a:xfrm>
            <a:off x="4191503" y="125260"/>
            <a:ext cx="380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Performance </a:t>
            </a:r>
            <a:r>
              <a:rPr lang="es-ES_tradnl" dirty="0" err="1"/>
              <a:t>preterm</a:t>
            </a:r>
            <a:r>
              <a:rPr lang="es-ES_tradnl" dirty="0"/>
              <a:t> (</a:t>
            </a:r>
            <a:r>
              <a:rPr lang="es-ES_tradnl" dirty="0" err="1"/>
              <a:t>until</a:t>
            </a:r>
            <a:r>
              <a:rPr lang="es-ES_tradnl" dirty="0"/>
              <a:t> 32 </a:t>
            </a:r>
            <a:r>
              <a:rPr lang="es-ES_tradnl" dirty="0" err="1"/>
              <a:t>weeks</a:t>
            </a:r>
            <a:r>
              <a:rPr lang="es-ES_tradnl" dirty="0"/>
              <a:t>)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0CE842E-9BD9-ED42-B9EA-BF8E471DD181}"/>
              </a:ext>
            </a:extLst>
          </p:cNvPr>
          <p:cNvSpPr txBox="1"/>
          <p:nvPr/>
        </p:nvSpPr>
        <p:spPr>
          <a:xfrm>
            <a:off x="5304627" y="565647"/>
            <a:ext cx="1582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Dataset</a:t>
            </a:r>
            <a:r>
              <a:rPr lang="es-ES_tradnl" dirty="0"/>
              <a:t>: all_32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A149557-AE07-E945-B6D7-38553A36B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3329"/>
            <a:ext cx="8598237" cy="334453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2FA7D81-A61C-FF46-B457-1B7C4FB8AFB0}"/>
              </a:ext>
            </a:extLst>
          </p:cNvPr>
          <p:cNvSpPr txBox="1"/>
          <p:nvPr/>
        </p:nvSpPr>
        <p:spPr>
          <a:xfrm>
            <a:off x="3833017" y="1006034"/>
            <a:ext cx="4350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Best</a:t>
            </a:r>
            <a:r>
              <a:rPr lang="es-ES_tradnl" dirty="0"/>
              <a:t> </a:t>
            </a:r>
            <a:r>
              <a:rPr lang="es-ES_tradnl" dirty="0" err="1"/>
              <a:t>model</a:t>
            </a:r>
            <a:r>
              <a:rPr lang="es-ES_tradnl" dirty="0"/>
              <a:t>: RF </a:t>
            </a:r>
            <a:r>
              <a:rPr lang="es-ES_tradnl" dirty="0" err="1"/>
              <a:t>from</a:t>
            </a:r>
            <a:r>
              <a:rPr lang="es-ES_tradnl" dirty="0"/>
              <a:t> </a:t>
            </a:r>
            <a:r>
              <a:rPr lang="es-ES_tradnl" dirty="0" err="1"/>
              <a:t>iter</a:t>
            </a:r>
            <a:r>
              <a:rPr lang="es-ES_tradnl" dirty="0"/>
              <a:t> 357 </a:t>
            </a:r>
            <a:r>
              <a:rPr lang="es-ES_tradnl" dirty="0" err="1"/>
              <a:t>with</a:t>
            </a:r>
            <a:r>
              <a:rPr lang="es-ES_tradnl" dirty="0"/>
              <a:t> 0.68 </a:t>
            </a:r>
            <a:r>
              <a:rPr lang="es-ES_tradnl" dirty="0" err="1"/>
              <a:t>thold</a:t>
            </a:r>
            <a:endParaRPr lang="es-ES_tradnl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C966408-DCD8-974B-AD82-6F4A2327D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140" y="934979"/>
            <a:ext cx="3341548" cy="467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539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1991</TotalTime>
  <Words>252</Words>
  <Application>Microsoft Macintosh PowerPoint</Application>
  <PresentationFormat>Panorámica</PresentationFormat>
  <Paragraphs>36</Paragraphs>
  <Slides>13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Fernández Edreira</dc:creator>
  <cp:lastModifiedBy>Diego Fernández Edreira</cp:lastModifiedBy>
  <cp:revision>7</cp:revision>
  <dcterms:created xsi:type="dcterms:W3CDTF">2022-08-22T09:10:25Z</dcterms:created>
  <dcterms:modified xsi:type="dcterms:W3CDTF">2022-08-29T07:17:21Z</dcterms:modified>
</cp:coreProperties>
</file>